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9"/>
  </p:notesMasterIdLst>
  <p:sldIdLst>
    <p:sldId id="256" r:id="rId2"/>
    <p:sldId id="266" r:id="rId3"/>
    <p:sldId id="273" r:id="rId4"/>
    <p:sldId id="274" r:id="rId5"/>
    <p:sldId id="272" r:id="rId6"/>
    <p:sldId id="267" r:id="rId7"/>
    <p:sldId id="258" r:id="rId8"/>
    <p:sldId id="268" r:id="rId9"/>
    <p:sldId id="259" r:id="rId10"/>
    <p:sldId id="260" r:id="rId11"/>
    <p:sldId id="269" r:id="rId12"/>
    <p:sldId id="261" r:id="rId13"/>
    <p:sldId id="262" r:id="rId14"/>
    <p:sldId id="263" r:id="rId15"/>
    <p:sldId id="270" r:id="rId16"/>
    <p:sldId id="264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304"/>
  </p:normalViewPr>
  <p:slideViewPr>
    <p:cSldViewPr snapToGrid="0" snapToObjects="1">
      <p:cViewPr varScale="1">
        <p:scale>
          <a:sx n="89" d="100"/>
          <a:sy n="89" d="100"/>
        </p:scale>
        <p:origin x="89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DFBE42-3778-B24C-912E-B84C39CA48D5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6A441-4C54-AB49-BACB-C1ECD85BFF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803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6548C77-6373-774F-857B-C15C33749D11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85DB26F-585F-2347-A3D8-DC997C5469F9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5351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inec.cr/documento/censo-2011-poblacion-total-por-zona-y-sexo-segun-provincia-canton-y-distrito" TargetMode="External"/><Relationship Id="rId4" Type="http://schemas.openxmlformats.org/officeDocument/2006/relationships/hyperlink" Target="https://en.wikipedia.org/wiki/List_of_districts_of_Costa_Rica" TargetMode="External"/><Relationship Id="rId5" Type="http://schemas.openxmlformats.org/officeDocument/2006/relationships/hyperlink" Target="https://documentos.mideplan.go.cr/share/s/T3CmePFRSdCAUc1q50kZQA" TargetMode="External"/><Relationship Id="rId6" Type="http://schemas.openxmlformats.org/officeDocument/2006/relationships/hyperlink" Target="https://www.mep.go.cr/indicadores_edu/autotabulaciones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jenlinea3.poder-judicial.go.cr/estadisticasoij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5000" dirty="0" smtClean="0"/>
              <a:t>Afectación de la promoción estudiantil secundaria con respecto a datos demográficos y de crímenes en Costa Rica</a:t>
            </a:r>
            <a:endParaRPr lang="es-ES_tradnl" sz="5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Mario Alberto </a:t>
            </a:r>
            <a:r>
              <a:rPr lang="es-ES_tradnl" dirty="0" err="1" smtClean="0"/>
              <a:t>barrantes</a:t>
            </a:r>
            <a:r>
              <a:rPr lang="es-ES_tradnl" dirty="0" smtClean="0"/>
              <a:t> Quesada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782451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1230313"/>
            <a:ext cx="4457700" cy="3327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6112" y="1230313"/>
            <a:ext cx="4381500" cy="334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580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5200" dirty="0" smtClean="0"/>
              <a:t>Regresión Lineal</a:t>
            </a:r>
            <a:br>
              <a:rPr lang="es-ES_tradnl" sz="5200" dirty="0" smtClean="0"/>
            </a:br>
            <a:r>
              <a:rPr lang="es-ES_tradnl" sz="5200" dirty="0" smtClean="0"/>
              <a:t>Datos de Colegios</a:t>
            </a:r>
            <a:endParaRPr lang="es-ES_tradnl" sz="5200" dirty="0"/>
          </a:p>
        </p:txBody>
      </p:sp>
    </p:spTree>
    <p:extLst>
      <p:ext uri="{BB962C8B-B14F-4D97-AF65-F5344CB8AC3E}">
        <p14:creationId xmlns:p14="http://schemas.microsoft.com/office/powerpoint/2010/main" val="177397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437" y="1414462"/>
            <a:ext cx="4356100" cy="3314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8013" y="1414462"/>
            <a:ext cx="4419600" cy="309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728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0863" y="1292225"/>
            <a:ext cx="4419600" cy="330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0950" y="1292225"/>
            <a:ext cx="43180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314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1243013"/>
            <a:ext cx="43942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502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5200" dirty="0" smtClean="0"/>
              <a:t>Regresión Lineal</a:t>
            </a:r>
            <a:br>
              <a:rPr lang="es-ES_tradnl" sz="5200" dirty="0" smtClean="0"/>
            </a:br>
            <a:r>
              <a:rPr lang="es-ES_tradnl" sz="5200" dirty="0" smtClean="0"/>
              <a:t>Datos de Crímenes</a:t>
            </a:r>
            <a:endParaRPr lang="es-ES_tradnl" sz="5200" dirty="0"/>
          </a:p>
        </p:txBody>
      </p:sp>
    </p:spTree>
    <p:extLst>
      <p:ext uri="{BB962C8B-B14F-4D97-AF65-F5344CB8AC3E}">
        <p14:creationId xmlns:p14="http://schemas.microsoft.com/office/powerpoint/2010/main" val="905527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437" y="1385887"/>
            <a:ext cx="4356100" cy="33147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9113" y="1385887"/>
            <a:ext cx="4368800" cy="330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40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075" y="1312862"/>
            <a:ext cx="4356100" cy="32893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2588" y="1287462"/>
            <a:ext cx="4356100" cy="331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971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Fuentes de datos</a:t>
            </a:r>
            <a:endParaRPr lang="es-ES_trad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1568" y="2143124"/>
            <a:ext cx="10058400" cy="3725969"/>
          </a:xfrm>
        </p:spPr>
        <p:txBody>
          <a:bodyPr>
            <a:normAutofit lnSpcReduction="10000"/>
          </a:bodyPr>
          <a:lstStyle/>
          <a:p>
            <a:r>
              <a:rPr lang="es-ES_tradnl" dirty="0" smtClean="0"/>
              <a:t>Datos de crímenes obtenidos del OIJ</a:t>
            </a:r>
          </a:p>
          <a:p>
            <a:pPr lvl="1"/>
            <a:r>
              <a:rPr lang="es-ES_tradnl" u="sng" dirty="0" smtClean="0">
                <a:hlinkClick r:id="rId2"/>
              </a:rPr>
              <a:t>https://pjenlinea3.poder-judicial.go.cr/estadisticasoij/</a:t>
            </a:r>
            <a:endParaRPr lang="es-ES_tradnl" u="sng" dirty="0" smtClean="0"/>
          </a:p>
          <a:p>
            <a:r>
              <a:rPr lang="es-ES_tradnl" dirty="0" smtClean="0"/>
              <a:t>Estadísticas demográficas de los distritos</a:t>
            </a:r>
          </a:p>
          <a:p>
            <a:pPr lvl="1"/>
            <a:r>
              <a:rPr lang="es-ES_tradnl" dirty="0" smtClean="0">
                <a:hlinkClick r:id="rId3"/>
              </a:rPr>
              <a:t>http://inec.cr/documento/censo-2011-poblacion-total-por-zona-y-sexo-segun-provincia-canton-y-distrito</a:t>
            </a:r>
            <a:r>
              <a:rPr lang="es-ES_tradnl" dirty="0" smtClean="0"/>
              <a:t> </a:t>
            </a:r>
          </a:p>
          <a:p>
            <a:pPr lvl="1"/>
            <a:r>
              <a:rPr lang="es-ES_tradnl" dirty="0" smtClean="0">
                <a:hlinkClick r:id="rId4"/>
              </a:rPr>
              <a:t>https://en.wikipedia.org/wiki/List_of_districts_of_Costa_Rica</a:t>
            </a:r>
            <a:endParaRPr lang="es-ES_tradnl" dirty="0" smtClean="0"/>
          </a:p>
          <a:p>
            <a:r>
              <a:rPr lang="es-ES_tradnl" dirty="0" smtClean="0"/>
              <a:t>Índice de desarrollo distrital</a:t>
            </a:r>
          </a:p>
          <a:p>
            <a:pPr lvl="1"/>
            <a:r>
              <a:rPr lang="es-ES_tradnl" dirty="0" smtClean="0">
                <a:hlinkClick r:id="rId5"/>
              </a:rPr>
              <a:t>https://documentos.mideplan.go.cr/share/s/T3CmePFRSdCAUc1q50kZQA</a:t>
            </a:r>
          </a:p>
          <a:p>
            <a:r>
              <a:rPr lang="es-ES_tradnl" dirty="0" smtClean="0"/>
              <a:t>Datos de la promoción estudiantil en escuelas y colegios</a:t>
            </a:r>
          </a:p>
          <a:p>
            <a:pPr lvl="1"/>
            <a:r>
              <a:rPr lang="es-ES_tradnl" dirty="0" smtClean="0">
                <a:hlinkClick r:id="rId6"/>
              </a:rPr>
              <a:t>https://www.mep.go.cr/indicadores_edu/autotabulaciones.html</a:t>
            </a:r>
            <a:r>
              <a:rPr lang="es-ES_tradnl" dirty="0" smtClean="0"/>
              <a:t> </a:t>
            </a:r>
            <a:br>
              <a:rPr lang="es-ES_tradnl" dirty="0" smtClean="0"/>
            </a:br>
            <a:endParaRPr lang="es-ES_tradnl" dirty="0" smtClean="0"/>
          </a:p>
          <a:p>
            <a:pPr lvl="1"/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83773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Procesamiento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6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711517" y="600074"/>
            <a:ext cx="11275695" cy="5114926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s-ES_tradnl" sz="2200" dirty="0" smtClean="0"/>
              <a:t>Se descargan los datos de crímenes del OIJ mediante llamadas a un web </a:t>
            </a:r>
            <a:r>
              <a:rPr lang="es-ES_tradnl" sz="2200" dirty="0" err="1" smtClean="0"/>
              <a:t>service</a:t>
            </a:r>
            <a:r>
              <a:rPr lang="es-ES_tradnl" sz="2200" dirty="0" smtClean="0"/>
              <a:t>. Se debe realizar una llamada por cada distrito ya que si descargo toda la información, esta viene incompleta.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s-ES_tradnl" sz="2200" dirty="0" smtClean="0"/>
              <a:t>Se descargan manualmente los archivos del IDS (2016) y del Censo del INEC (2011). Se transforman manualmente estos archivos de XSL a CSV para facilidad.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s-ES_tradnl" sz="2200" dirty="0" smtClean="0"/>
              <a:t>Se descargan manualmente los archivos del MEP, sobre datos de escuelas, colegios y extranjeros en escuelas y colegios. </a:t>
            </a:r>
            <a:r>
              <a:rPr lang="es-ES_tradnl" sz="2200" dirty="0"/>
              <a:t>Se transforman manualmente estos archivos de XSL a CSV para </a:t>
            </a:r>
            <a:r>
              <a:rPr lang="es-ES_tradnl" sz="2200" dirty="0" smtClean="0"/>
              <a:t>facilidad.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s-ES_tradnl" sz="2200" dirty="0" smtClean="0"/>
              <a:t>Se unen todos los datos 8 archivos .</a:t>
            </a:r>
            <a:r>
              <a:rPr lang="es-ES_tradnl" sz="2200" dirty="0" err="1" smtClean="0"/>
              <a:t>csv</a:t>
            </a:r>
            <a:r>
              <a:rPr lang="es-ES_tradnl" sz="2200" dirty="0" smtClean="0"/>
              <a:t> por el ZIPCODE. Y se genera un set de datos de 482 filas (de los distritos) y 53 columnas.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</a:pPr>
            <a:r>
              <a:rPr lang="es-ES_tradnl" sz="2200" dirty="0" smtClean="0"/>
              <a:t>Se generan 17 columnas adicionales calculadas por ejemplo: Tasas de Criminalidad (se divide el total de la población entre la cantidad de crímenes), el crecimiento de la población del 2011 al 2016, las proporciones de aprobación de escuelas y colegios, proporciones de escuelas privadas, públicas, rurales, urbanas, proporción de extranjeros en escuelas y colegios, etc.</a:t>
            </a:r>
          </a:p>
        </p:txBody>
      </p:sp>
    </p:spTree>
    <p:extLst>
      <p:ext uri="{BB962C8B-B14F-4D97-AF65-F5344CB8AC3E}">
        <p14:creationId xmlns:p14="http://schemas.microsoft.com/office/powerpoint/2010/main" val="113689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6" y="42857"/>
            <a:ext cx="5962308" cy="68042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571" y="-10871"/>
            <a:ext cx="62774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364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Correlación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54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152" y="128588"/>
            <a:ext cx="8847896" cy="61673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656245" y="742950"/>
            <a:ext cx="353575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500" b="1" u="sng" dirty="0" smtClean="0"/>
              <a:t>Nomenclatura:</a:t>
            </a:r>
          </a:p>
          <a:p>
            <a:pPr marL="285750" indent="-285750">
              <a:buFont typeface="Arial" charset="0"/>
              <a:buChar char="•"/>
            </a:pPr>
            <a:endParaRPr lang="es-ES_tradnl" sz="1500" dirty="0" smtClean="0"/>
          </a:p>
          <a:p>
            <a:pPr marL="285750" indent="-285750">
              <a:buFont typeface="Arial" charset="0"/>
              <a:buChar char="•"/>
            </a:pPr>
            <a:r>
              <a:rPr lang="es-ES_tradnl" sz="1500" b="1" dirty="0" smtClean="0"/>
              <a:t>IDS</a:t>
            </a:r>
            <a:r>
              <a:rPr lang="es-ES_tradnl" sz="1500" dirty="0" smtClean="0"/>
              <a:t>: Índice de Desarrollo Social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1500" b="1" dirty="0" smtClean="0"/>
              <a:t>TCP</a:t>
            </a:r>
            <a:r>
              <a:rPr lang="es-ES_tradnl" sz="1500" dirty="0" smtClean="0"/>
              <a:t>: Tasa Crecimiento Población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1500" b="1" dirty="0" smtClean="0"/>
              <a:t>CTM</a:t>
            </a:r>
            <a:r>
              <a:rPr lang="es-ES_tradnl" sz="1500" dirty="0" smtClean="0"/>
              <a:t>: </a:t>
            </a:r>
            <a:r>
              <a:rPr lang="es-ES_tradnl" sz="1500" dirty="0" smtClean="0"/>
              <a:t>Colegio Total </a:t>
            </a:r>
            <a:r>
              <a:rPr lang="es-ES_tradnl" sz="1500" dirty="0" smtClean="0"/>
              <a:t>Matricula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1500" b="1" dirty="0" smtClean="0"/>
              <a:t>CPPR</a:t>
            </a:r>
            <a:r>
              <a:rPr lang="es-ES_tradnl" sz="1500" dirty="0" smtClean="0"/>
              <a:t>: Proporción Colegios Privados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1500" b="1" dirty="0" smtClean="0"/>
              <a:t>CPRU</a:t>
            </a:r>
            <a:r>
              <a:rPr lang="es-ES_tradnl" sz="1500" dirty="0" smtClean="0"/>
              <a:t>: Proporción Colegios Rurales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1500" b="1" dirty="0" smtClean="0"/>
              <a:t>CPHM</a:t>
            </a:r>
            <a:r>
              <a:rPr lang="es-ES_tradnl" sz="1500" dirty="0" smtClean="0"/>
              <a:t>: </a:t>
            </a:r>
            <a:r>
              <a:rPr lang="es-ES_tradnl" sz="1500" dirty="0" smtClean="0"/>
              <a:t>Proporción </a:t>
            </a:r>
            <a:r>
              <a:rPr lang="es-ES_tradnl" sz="1500" dirty="0" smtClean="0"/>
              <a:t>Hombres-Mujeres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1500" b="1" dirty="0" smtClean="0"/>
              <a:t>CPEXM</a:t>
            </a:r>
            <a:r>
              <a:rPr lang="es-ES_tradnl" sz="1500" dirty="0" smtClean="0"/>
              <a:t>: Proporción Extranjeros Matriculados</a:t>
            </a:r>
          </a:p>
          <a:p>
            <a:pPr marL="285750" indent="-285750">
              <a:buFont typeface="Arial" charset="0"/>
              <a:buChar char="•"/>
            </a:pPr>
            <a:r>
              <a:rPr lang="es-ES_tradnl" sz="1500" b="1" dirty="0" smtClean="0"/>
              <a:t>CTAA</a:t>
            </a:r>
            <a:r>
              <a:rPr lang="es-ES_tradnl" sz="1500" dirty="0" smtClean="0"/>
              <a:t>: Colegio Tasa de Aprobación</a:t>
            </a:r>
          </a:p>
          <a:p>
            <a:pPr marL="285750" indent="-285750">
              <a:buFont typeface="Arial" charset="0"/>
              <a:buChar char="•"/>
            </a:pPr>
            <a:endParaRPr lang="es-ES_tradnl" sz="1500" dirty="0" smtClean="0"/>
          </a:p>
          <a:p>
            <a:pPr marL="285750" indent="-285750">
              <a:buFont typeface="Arial" charset="0"/>
              <a:buChar char="•"/>
            </a:pPr>
            <a:endParaRPr lang="es-ES_tradnl" sz="1500" dirty="0" smtClean="0"/>
          </a:p>
          <a:p>
            <a:pPr marL="285750" indent="-285750">
              <a:buFont typeface="Arial" charset="0"/>
              <a:buChar char="•"/>
            </a:pPr>
            <a:endParaRPr lang="es-ES_tradnl" sz="1500" dirty="0"/>
          </a:p>
        </p:txBody>
      </p:sp>
    </p:spTree>
    <p:extLst>
      <p:ext uri="{BB962C8B-B14F-4D97-AF65-F5344CB8AC3E}">
        <p14:creationId xmlns:p14="http://schemas.microsoft.com/office/powerpoint/2010/main" val="771914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5200" dirty="0" smtClean="0"/>
              <a:t>Regresión Lineal</a:t>
            </a:r>
            <a:br>
              <a:rPr lang="es-ES_tradnl" sz="5200" dirty="0" smtClean="0"/>
            </a:br>
            <a:r>
              <a:rPr lang="es-ES_tradnl" sz="5200" dirty="0" smtClean="0"/>
              <a:t>Datos Demográficos</a:t>
            </a:r>
            <a:endParaRPr lang="es-ES_tradnl" sz="5200" dirty="0"/>
          </a:p>
        </p:txBody>
      </p:sp>
    </p:spTree>
    <p:extLst>
      <p:ext uri="{BB962C8B-B14F-4D97-AF65-F5344CB8AC3E}">
        <p14:creationId xmlns:p14="http://schemas.microsoft.com/office/powerpoint/2010/main" val="496020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8012" y="1203325"/>
            <a:ext cx="4343400" cy="3327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976" y="1203325"/>
            <a:ext cx="43688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312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171</TotalTime>
  <Words>313</Words>
  <Application>Microsoft Macintosh PowerPoint</Application>
  <PresentationFormat>Widescreen</PresentationFormat>
  <Paragraphs>33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Retrospect</vt:lpstr>
      <vt:lpstr>Afectación de la promoción estudiantil secundaria con respecto a datos demográficos y de crímenes en Costa Rica</vt:lpstr>
      <vt:lpstr>Fuentes de datos</vt:lpstr>
      <vt:lpstr>Procesamiento de datos</vt:lpstr>
      <vt:lpstr>PowerPoint Presentation</vt:lpstr>
      <vt:lpstr>PowerPoint Presentation</vt:lpstr>
      <vt:lpstr>Correlación</vt:lpstr>
      <vt:lpstr>PowerPoint Presentation</vt:lpstr>
      <vt:lpstr>Regresión Lineal Datos Demográficos</vt:lpstr>
      <vt:lpstr>PowerPoint Presentation</vt:lpstr>
      <vt:lpstr>PowerPoint Presentation</vt:lpstr>
      <vt:lpstr>Regresión Lineal Datos de Colegios</vt:lpstr>
      <vt:lpstr>PowerPoint Presentation</vt:lpstr>
      <vt:lpstr>PowerPoint Presentation</vt:lpstr>
      <vt:lpstr>PowerPoint Presentation</vt:lpstr>
      <vt:lpstr>Regresión Lineal Datos de Crímenes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Promoción estudiantil </dc:title>
  <dc:creator>Microsoft Office User</dc:creator>
  <cp:lastModifiedBy>Microsoft Office User</cp:lastModifiedBy>
  <cp:revision>39</cp:revision>
  <dcterms:created xsi:type="dcterms:W3CDTF">2019-10-21T21:57:46Z</dcterms:created>
  <dcterms:modified xsi:type="dcterms:W3CDTF">2019-10-22T00:49:44Z</dcterms:modified>
</cp:coreProperties>
</file>

<file path=docProps/thumbnail.jpeg>
</file>